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9" r:id="rId9"/>
    <p:sldId id="263" r:id="rId10"/>
    <p:sldId id="264" r:id="rId11"/>
    <p:sldId id="265" r:id="rId12"/>
    <p:sldId id="267" r:id="rId13"/>
    <p:sldId id="268" r:id="rId14"/>
    <p:sldId id="270" r:id="rId15"/>
    <p:sldId id="271" r:id="rId16"/>
    <p:sldId id="272" r:id="rId17"/>
    <p:sldId id="276" r:id="rId18"/>
    <p:sldId id="273" r:id="rId19"/>
    <p:sldId id="278" r:id="rId20"/>
    <p:sldId id="274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0B5293"/>
    <a:srgbClr val="0688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25E5076-3810-47DD-B79F-674D7AD40C01}" styleName="Темный стиль 1 -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Темный стиль 1 - акцент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1" autoAdjust="0"/>
    <p:restoredTop sz="93714" autoAdjust="0"/>
  </p:normalViewPr>
  <p:slideViewPr>
    <p:cSldViewPr>
      <p:cViewPr>
        <p:scale>
          <a:sx n="80" d="100"/>
          <a:sy n="80" d="100"/>
        </p:scale>
        <p:origin x="-1098" y="3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0" y="3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1F3D6F-680A-4388-9CB7-1E86F0167543}" type="datetimeFigureOut">
              <a:rPr lang="ru-RU" smtClean="0"/>
              <a:t>17.05.2015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ru-RU" smtClean="0"/>
              <a:t>Артём Понкратов </a:t>
            </a:r>
            <a:r>
              <a:rPr lang="en-US" smtClean="0"/>
              <a:t>Lipotam@gmail.com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287DCD-49F6-40A8-9251-D022AA8F4B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22772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4C8FE6-F3D8-4CC0-8A9F-19ACD4E9041B}" type="datetimeFigureOut">
              <a:rPr lang="ru-RU" smtClean="0"/>
              <a:t>17.05.2015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ru-RU" smtClean="0"/>
              <a:t>Артём Понкратов </a:t>
            </a:r>
            <a:r>
              <a:rPr lang="en-US" smtClean="0"/>
              <a:t>Lipotam@gmail.com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B26402-3F8C-4E9C-AD9A-6547EC28CA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33219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26402-3F8C-4E9C-AD9A-6547EC28CABD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8484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DB26402-3F8C-4E9C-AD9A-6547EC28CABD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3140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26402-3F8C-4E9C-AD9A-6547EC28CABD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6273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CCB86-89F6-4FD1-A5A4-CCB9935CE04A}" type="datetime1">
              <a:rPr lang="en-US" smtClean="0"/>
              <a:t>5/17/2015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Понкратов </a:t>
            </a:r>
            <a:r>
              <a:rPr lang="en-US" smtClean="0"/>
              <a:t>Lipotam@gmail.com</a:t>
            </a: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638D5-1AAA-49A1-BB85-D5E0E62DD447}" type="datetime1">
              <a:rPr lang="en-US" smtClean="0"/>
              <a:t>5/17/2015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Понкратов </a:t>
            </a:r>
            <a:r>
              <a:rPr lang="en-US" smtClean="0"/>
              <a:t>Lipotam@gmail.com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59C8A-1C32-40E8-83C5-46CF4AFBB576}" type="datetime1">
              <a:rPr lang="en-US" smtClean="0"/>
              <a:t>5/17/2015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Понкратов </a:t>
            </a:r>
            <a:r>
              <a:rPr lang="en-US" smtClean="0"/>
              <a:t>Lipotam@gmail.com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5887-378C-4471-A5BD-2C540E51C851}" type="datetime1">
              <a:rPr lang="en-US" smtClean="0"/>
              <a:t>5/17/2015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Понкратов </a:t>
            </a:r>
            <a:r>
              <a:rPr lang="en-US" smtClean="0"/>
              <a:t>Lipotam@gmail.com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F62D0-B7DC-4B3B-B159-6A5DB8BCBE27}" type="datetime1">
              <a:rPr lang="en-US" smtClean="0"/>
              <a:t>5/17/2015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Понкратов </a:t>
            </a:r>
            <a:r>
              <a:rPr lang="en-US" smtClean="0"/>
              <a:t>Lipotam@gmail.com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71318-6B1F-4BBE-BB68-570B6C178ECA}" type="datetime1">
              <a:rPr lang="en-US" smtClean="0"/>
              <a:t>5/17/2015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Понкратов </a:t>
            </a:r>
            <a:r>
              <a:rPr lang="en-US" smtClean="0"/>
              <a:t>Lipotam@gmail.com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89C5-1DF8-4605-B818-ED6E2842E7B7}" type="datetime1">
              <a:rPr lang="en-US" smtClean="0"/>
              <a:t>5/17/2015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Понкратов </a:t>
            </a:r>
            <a:r>
              <a:rPr lang="en-US" smtClean="0"/>
              <a:t>Lipotam@gmail.com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56CF-8D1A-48FF-B5E4-248980E52C44}" type="datetime1">
              <a:rPr lang="en-US" smtClean="0"/>
              <a:t>5/17/2015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Понкратов </a:t>
            </a:r>
            <a:r>
              <a:rPr lang="en-US" smtClean="0"/>
              <a:t>Lipotam@gmail.com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C6D30-1FB5-43EB-B3C0-4695F827919A}" type="datetime1">
              <a:rPr lang="en-US" smtClean="0"/>
              <a:t>5/17/2015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Понкратов </a:t>
            </a:r>
            <a:r>
              <a:rPr lang="en-US" smtClean="0"/>
              <a:t>Lipotam@gmail.com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06296-CFF8-495D-ABCD-FC731EF32466}" type="datetime1">
              <a:rPr lang="en-US" smtClean="0"/>
              <a:t>5/17/2015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Понкратов </a:t>
            </a:r>
            <a:r>
              <a:rPr lang="en-US" smtClean="0"/>
              <a:t>Lipotam@gmail.com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047F7-CA88-4708-B9DE-0AFC3F166D5B}" type="datetime1">
              <a:rPr lang="en-US" smtClean="0"/>
              <a:t>5/17/2015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Понкратов </a:t>
            </a:r>
            <a:r>
              <a:rPr lang="en-US" smtClean="0"/>
              <a:t>Lipotam@gmail.com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8C7C996-68E3-4EF0-95D9-E02EDC9A1E93}" type="datetime1">
              <a:rPr lang="en-US" smtClean="0"/>
              <a:t>5/17/2015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ru-RU" smtClean="0"/>
              <a:t>Артём Понкратов </a:t>
            </a:r>
            <a:r>
              <a:rPr lang="en-US" smtClean="0"/>
              <a:t>Lipotam@gmail.com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88024" y="1505737"/>
            <a:ext cx="2814464" cy="3353544"/>
          </a:xfrm>
        </p:spPr>
        <p:txBody>
          <a:bodyPr>
            <a:noAutofit/>
          </a:bodyPr>
          <a:lstStyle/>
          <a:p>
            <a:pPr algn="l"/>
            <a:r>
              <a:rPr lang="en-US" sz="6000" dirty="0" smtClean="0">
                <a:solidFill>
                  <a:srgbClr val="FF6600"/>
                </a:solidFill>
              </a:rPr>
              <a:t>P</a:t>
            </a:r>
            <a:r>
              <a:rPr lang="en-US" sz="6000" dirty="0" smtClean="0">
                <a:solidFill>
                  <a:schemeClr val="tx1"/>
                </a:solidFill>
              </a:rPr>
              <a:t>ortable</a:t>
            </a:r>
            <a:br>
              <a:rPr lang="en-US" sz="6000" dirty="0" smtClean="0">
                <a:solidFill>
                  <a:schemeClr val="tx1"/>
                </a:solidFill>
              </a:rPr>
            </a:br>
            <a:r>
              <a:rPr lang="en-US" sz="6000" dirty="0" smtClean="0">
                <a:solidFill>
                  <a:srgbClr val="FF6600"/>
                </a:solidFill>
              </a:rPr>
              <a:t>A</a:t>
            </a:r>
            <a:r>
              <a:rPr lang="en-US" sz="6000" dirty="0" smtClean="0">
                <a:solidFill>
                  <a:schemeClr val="tx1"/>
                </a:solidFill>
              </a:rPr>
              <a:t>rduino</a:t>
            </a:r>
            <a:br>
              <a:rPr lang="en-US" sz="6000" dirty="0" smtClean="0">
                <a:solidFill>
                  <a:schemeClr val="tx1"/>
                </a:solidFill>
              </a:rPr>
            </a:br>
            <a:r>
              <a:rPr lang="en-US" sz="6000" dirty="0" smtClean="0">
                <a:solidFill>
                  <a:srgbClr val="FF6600"/>
                </a:solidFill>
              </a:rPr>
              <a:t>B</a:t>
            </a:r>
            <a:r>
              <a:rPr lang="en-US" sz="6000" dirty="0" smtClean="0">
                <a:solidFill>
                  <a:schemeClr val="tx1"/>
                </a:solidFill>
              </a:rPr>
              <a:t>rain</a:t>
            </a:r>
            <a:br>
              <a:rPr lang="en-US" sz="6000" dirty="0" smtClean="0">
                <a:solidFill>
                  <a:schemeClr val="tx1"/>
                </a:solidFill>
              </a:rPr>
            </a:br>
            <a:r>
              <a:rPr lang="en-US" sz="6000" dirty="0" smtClean="0">
                <a:solidFill>
                  <a:srgbClr val="FF6600"/>
                </a:solidFill>
              </a:rPr>
              <a:t>S</a:t>
            </a:r>
            <a:r>
              <a:rPr lang="en-US" sz="6000" dirty="0" smtClean="0">
                <a:solidFill>
                  <a:schemeClr val="tx1"/>
                </a:solidFill>
              </a:rPr>
              <a:t>ystem</a:t>
            </a:r>
            <a:endParaRPr lang="en-US" sz="6000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76" y="2472634"/>
            <a:ext cx="1980000" cy="13317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76" y="5698576"/>
            <a:ext cx="1980000" cy="3629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615601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/>
              <a:t>Минск </a:t>
            </a:r>
            <a:r>
              <a:rPr lang="ru-RU" sz="2000" b="1" dirty="0" smtClean="0"/>
              <a:t>2015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940152" y="5475688"/>
            <a:ext cx="2847392" cy="4001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latin typeface="+mn-lt"/>
              </a:rPr>
              <a:t>Артём Понкратов</a:t>
            </a:r>
            <a:endParaRPr lang="en-US" sz="2000" b="1" dirty="0">
              <a:latin typeface="+mn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76" y="4213453"/>
            <a:ext cx="1980000" cy="125492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76" y="364204"/>
            <a:ext cx="1980000" cy="186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9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76096"/>
            <a:ext cx="9144000" cy="636680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Пульты игроков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1575440"/>
            <a:ext cx="4680520" cy="2357616"/>
          </a:xfrm>
        </p:spPr>
        <p:txBody>
          <a:bodyPr>
            <a:noAutofit/>
          </a:bodyPr>
          <a:lstStyle/>
          <a:p>
            <a:pPr>
              <a:buClr>
                <a:srgbClr val="FF6600"/>
              </a:buClr>
            </a:pPr>
            <a:r>
              <a:rPr lang="ru-RU" dirty="0" smtClean="0"/>
              <a:t>Корпус </a:t>
            </a:r>
            <a:r>
              <a:rPr lang="en-US" dirty="0" smtClean="0"/>
              <a:t>Z94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Кнопочный переключатель </a:t>
            </a:r>
            <a:r>
              <a:rPr lang="en-US" dirty="0" smtClean="0"/>
              <a:t>DS-320 </a:t>
            </a:r>
            <a:r>
              <a:rPr lang="ru-RU" dirty="0" smtClean="0"/>
              <a:t>без фиксации</a:t>
            </a:r>
          </a:p>
          <a:p>
            <a:pPr>
              <a:buClr>
                <a:srgbClr val="FF6600"/>
              </a:buClr>
            </a:pPr>
            <a:r>
              <a:rPr lang="en-US" dirty="0" smtClean="0"/>
              <a:t>RJ-45 </a:t>
            </a:r>
            <a:r>
              <a:rPr lang="ru-RU" dirty="0" smtClean="0"/>
              <a:t>розетка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Светодиод 5 мм</a:t>
            </a:r>
            <a:endParaRPr lang="en-US" dirty="0"/>
          </a:p>
        </p:txBody>
      </p:sp>
      <p:pic>
        <p:nvPicPr>
          <p:cNvPr id="2052" name="Picture 4" descr="D:\Dropbox\Photos\PABS\2015-02-01 14.33.2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9" t="13268" r="33999" b="31437"/>
          <a:stretch/>
        </p:blipFill>
        <p:spPr bwMode="auto">
          <a:xfrm>
            <a:off x="5593828" y="1507626"/>
            <a:ext cx="3044599" cy="2424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9" r="8155"/>
          <a:stretch/>
        </p:blipFill>
        <p:spPr bwMode="auto">
          <a:xfrm>
            <a:off x="827584" y="4012405"/>
            <a:ext cx="3528392" cy="273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D:\Download\2015-01-25 22.17.02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3" t="11427" r="21892" b="9679"/>
          <a:stretch/>
        </p:blipFill>
        <p:spPr bwMode="auto">
          <a:xfrm>
            <a:off x="4966019" y="4012405"/>
            <a:ext cx="3672408" cy="274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6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78464"/>
            <a:ext cx="9144000" cy="650336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Соединительный кабель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612896"/>
            <a:ext cx="3401383" cy="2832328"/>
          </a:xfrm>
        </p:spPr>
        <p:txBody>
          <a:bodyPr/>
          <a:lstStyle/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en-US" dirty="0" smtClean="0"/>
              <a:t>RJ-45</a:t>
            </a:r>
            <a:r>
              <a:rPr lang="ru-RU" dirty="0" smtClean="0"/>
              <a:t> вилка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Кабель </a:t>
            </a:r>
            <a:r>
              <a:rPr lang="ru-RU" dirty="0"/>
              <a:t>плоский телефонный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4-жильный </a:t>
            </a:r>
            <a:br>
              <a:rPr lang="ru-RU" dirty="0" smtClean="0"/>
            </a:br>
            <a:r>
              <a:rPr lang="ru-RU" dirty="0" smtClean="0"/>
              <a:t>TWT-TEL4</a:t>
            </a:r>
            <a:endParaRPr lang="ru-RU" dirty="0"/>
          </a:p>
        </p:txBody>
      </p:sp>
      <p:pic>
        <p:nvPicPr>
          <p:cNvPr id="4098" name="Picture 2" descr="D:\Dropbox\Photos\PABS\2015-02-20 09.56.1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7" t="13843" r="19344"/>
          <a:stretch/>
        </p:blipFill>
        <p:spPr bwMode="auto">
          <a:xfrm>
            <a:off x="3652903" y="2204864"/>
            <a:ext cx="5286830" cy="3456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776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94488"/>
            <a:ext cx="9144000" cy="578328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Двухсегментный цифровой дисплей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347244"/>
            <a:ext cx="4186808" cy="2967608"/>
          </a:xfrm>
        </p:spPr>
        <p:txBody>
          <a:bodyPr/>
          <a:lstStyle/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err="1" smtClean="0"/>
              <a:t>Двухцифровой</a:t>
            </a:r>
            <a:r>
              <a:rPr lang="ru-RU" dirty="0" smtClean="0"/>
              <a:t> </a:t>
            </a:r>
            <a:r>
              <a:rPr lang="ru-RU" dirty="0" err="1" smtClean="0"/>
              <a:t>семисегментный</a:t>
            </a:r>
            <a:r>
              <a:rPr lang="ru-RU" dirty="0" smtClean="0"/>
              <a:t> дисплей </a:t>
            </a:r>
            <a:r>
              <a:rPr lang="en-US" dirty="0" smtClean="0"/>
              <a:t>GND-5622EF</a:t>
            </a:r>
            <a:endParaRPr lang="ru-RU" dirty="0" smtClean="0"/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14 × Резистор 500 Ом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2 × 8-битный сдвиговый регистр </a:t>
            </a:r>
            <a:r>
              <a:rPr lang="en-US" dirty="0" smtClean="0"/>
              <a:t>IN74HC595AN</a:t>
            </a:r>
            <a:endParaRPr lang="en-US" dirty="0"/>
          </a:p>
        </p:txBody>
      </p:sp>
      <p:pic>
        <p:nvPicPr>
          <p:cNvPr id="6146" name="Picture 2" descr="D:\Dropbox\Photos\PABS\2015-02-21 18.59.3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7" t="27964" r="39295" b="32027"/>
          <a:stretch/>
        </p:blipFill>
        <p:spPr bwMode="auto">
          <a:xfrm>
            <a:off x="5234187" y="1844824"/>
            <a:ext cx="3504207" cy="2463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D:\Dropbox\Photos\PABS\2015-02-21 18.59.4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4" t="19301" r="23233" b="10518"/>
          <a:stretch/>
        </p:blipFill>
        <p:spPr bwMode="auto">
          <a:xfrm>
            <a:off x="5234188" y="4149080"/>
            <a:ext cx="3504207" cy="2568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1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45840"/>
            <a:ext cx="9113912" cy="1143000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Светодиодный индикатор активного игрока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131" y="2007488"/>
            <a:ext cx="8056301" cy="1493520"/>
          </a:xfrm>
        </p:spPr>
        <p:txBody>
          <a:bodyPr/>
          <a:lstStyle/>
          <a:p>
            <a:pPr>
              <a:buClr>
                <a:srgbClr val="FF6600"/>
              </a:buClr>
            </a:pPr>
            <a:r>
              <a:rPr lang="ru-RU" dirty="0" smtClean="0"/>
              <a:t>5 × </a:t>
            </a:r>
            <a:r>
              <a:rPr lang="ru-RU" dirty="0"/>
              <a:t>Резистор 500 Ом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8-битный </a:t>
            </a:r>
            <a:r>
              <a:rPr lang="ru-RU" dirty="0"/>
              <a:t>сдвиговый регистр </a:t>
            </a:r>
            <a:r>
              <a:rPr lang="en-US" dirty="0" smtClean="0"/>
              <a:t>IN74HC595AN</a:t>
            </a:r>
            <a:endParaRPr lang="ru-RU" dirty="0" smtClean="0"/>
          </a:p>
          <a:p>
            <a:pPr>
              <a:buClr>
                <a:srgbClr val="FF6600"/>
              </a:buClr>
            </a:pPr>
            <a:r>
              <a:rPr lang="ru-RU" dirty="0" smtClean="0"/>
              <a:t>5 × Светодиод 5мм</a:t>
            </a:r>
            <a:endParaRPr lang="en-US" dirty="0"/>
          </a:p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5" t="28041" r="18585" b="27381"/>
          <a:stretch/>
        </p:blipFill>
        <p:spPr bwMode="auto">
          <a:xfrm>
            <a:off x="1377536" y="3861047"/>
            <a:ext cx="6290808" cy="2676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270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92696"/>
            <a:ext cx="9144000" cy="650336"/>
          </a:xfrm>
        </p:spPr>
        <p:txBody>
          <a:bodyPr>
            <a:noAutofit/>
          </a:bodyPr>
          <a:lstStyle/>
          <a:p>
            <a:pPr algn="ctr"/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Альфа-тестирование 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системы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315" y="1556792"/>
            <a:ext cx="8229600" cy="3850744"/>
          </a:xfrm>
        </p:spPr>
        <p:txBody>
          <a:bodyPr/>
          <a:lstStyle/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/>
              <a:t>Соединение</a:t>
            </a:r>
            <a:r>
              <a:rPr lang="ru-RU" dirty="0" smtClean="0"/>
              <a:t> всех элементов системы на </a:t>
            </a:r>
            <a:r>
              <a:rPr lang="ru-RU" dirty="0" err="1" smtClean="0"/>
              <a:t>беспаечной</a:t>
            </a:r>
            <a:r>
              <a:rPr lang="ru-RU" dirty="0" smtClean="0"/>
              <a:t> макетной плате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Тестирование режимов работы устройства</a:t>
            </a:r>
            <a:endParaRPr lang="en-US" dirty="0"/>
          </a:p>
        </p:txBody>
      </p:sp>
      <p:pic>
        <p:nvPicPr>
          <p:cNvPr id="8195" name="Picture 3" descr="D:\Dropbox\Photos\PABS\2015-03-04 00.03.5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6" t="22761" r="11410" b="17661"/>
          <a:stretch/>
        </p:blipFill>
        <p:spPr bwMode="auto">
          <a:xfrm>
            <a:off x="467544" y="3212976"/>
            <a:ext cx="8196665" cy="3384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098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Бета-тестирование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139" y="1484784"/>
            <a:ext cx="8229600" cy="4389120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Команды ОО «БЛИК» и МАК ЧГК</a:t>
            </a:r>
          </a:p>
          <a:p>
            <a:pPr>
              <a:buClr>
                <a:srgbClr val="FF6600"/>
              </a:buClr>
            </a:pPr>
            <a:r>
              <a:rPr lang="ru-RU" dirty="0"/>
              <a:t>Мамонтлошечка (</a:t>
            </a:r>
            <a:r>
              <a:rPr lang="en-US" dirty="0"/>
              <a:t>ID : 43300</a:t>
            </a:r>
            <a:r>
              <a:rPr lang="ru-RU" dirty="0"/>
              <a:t>)</a:t>
            </a:r>
          </a:p>
          <a:p>
            <a:pPr>
              <a:buClr>
                <a:srgbClr val="FF6600"/>
              </a:buClr>
            </a:pPr>
            <a:r>
              <a:rPr lang="ru-RU" dirty="0"/>
              <a:t>Слёзы Мичурина</a:t>
            </a:r>
            <a:r>
              <a:rPr lang="en-US" dirty="0"/>
              <a:t> </a:t>
            </a:r>
            <a:r>
              <a:rPr lang="ru-RU" dirty="0"/>
              <a:t>(</a:t>
            </a:r>
            <a:r>
              <a:rPr lang="en-US" dirty="0"/>
              <a:t>ID : 38221</a:t>
            </a:r>
            <a:r>
              <a:rPr lang="ru-RU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 descr="D:\Dropbox\Photos\PABS\2015-03-08 16.22.3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74"/>
          <a:stretch/>
        </p:blipFill>
        <p:spPr bwMode="auto">
          <a:xfrm>
            <a:off x="2120939" y="3212974"/>
            <a:ext cx="5112000" cy="3397898"/>
          </a:xfrm>
          <a:prstGeom prst="rect">
            <a:avLst/>
          </a:prstGeom>
          <a:noFill/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834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716" y="188640"/>
            <a:ext cx="9144000" cy="1514432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Сравнение с аппаратным аналогом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0" y="1875126"/>
            <a:ext cx="9144000" cy="61777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500"/>
              </a:lnSpc>
              <a:buClr>
                <a:srgbClr val="FF6600"/>
              </a:buClr>
              <a:buFont typeface="Wingdings 2"/>
              <a:buNone/>
            </a:pPr>
            <a:r>
              <a:rPr lang="ru-RU" sz="2800" dirty="0" smtClean="0"/>
              <a:t>Проект Сергея Зарецкого 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780928"/>
            <a:ext cx="2814777" cy="3753036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91" r="15283" b="21259"/>
          <a:stretch/>
        </p:blipFill>
        <p:spPr>
          <a:xfrm>
            <a:off x="4536254" y="2780926"/>
            <a:ext cx="3718909" cy="3754800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869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8640"/>
            <a:ext cx="9144000" cy="1514432"/>
          </a:xfrm>
        </p:spPr>
        <p:txBody>
          <a:bodyPr>
            <a:noAutofit/>
          </a:bodyPr>
          <a:lstStyle/>
          <a:p>
            <a:pPr algn="ctr"/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Сравнение с аппаратным аналогом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635460"/>
            <a:ext cx="3936437" cy="2952328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" t="-38" r="5054" b="38"/>
          <a:stretch/>
        </p:blipFill>
        <p:spPr bwMode="auto">
          <a:xfrm>
            <a:off x="4788024" y="2635460"/>
            <a:ext cx="3960440" cy="295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83668" y="1884094"/>
            <a:ext cx="5976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/>
              <a:t>Пульты игрока</a:t>
            </a:r>
            <a:endParaRPr lang="en-US" sz="28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074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36712"/>
            <a:ext cx="9144000" cy="1512168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Сравнение с программным аналогом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564904"/>
            <a:ext cx="9144000" cy="1080120"/>
          </a:xfrm>
        </p:spPr>
        <p:txBody>
          <a:bodyPr>
            <a:normAutofit/>
          </a:bodyPr>
          <a:lstStyle/>
          <a:p>
            <a:pPr marL="0" indent="0" algn="ctr">
              <a:lnSpc>
                <a:spcPts val="3500"/>
              </a:lnSpc>
              <a:buClr>
                <a:srgbClr val="FF6600"/>
              </a:buClr>
              <a:buNone/>
            </a:pPr>
            <a:r>
              <a:rPr lang="ru-RU" sz="2800" dirty="0" smtClean="0"/>
              <a:t>Проект </a:t>
            </a:r>
            <a:r>
              <a:rPr lang="en-US" sz="2800" b="1" dirty="0" err="1" smtClean="0"/>
              <a:t>Brainuino</a:t>
            </a:r>
            <a:r>
              <a:rPr lang="ru-RU" sz="2800" dirty="0" smtClean="0"/>
              <a:t> Дмитрия </a:t>
            </a:r>
            <a:r>
              <a:rPr lang="ru-RU" sz="2800" dirty="0" err="1" smtClean="0"/>
              <a:t>Михерева</a:t>
            </a:r>
            <a:r>
              <a:rPr lang="ru-RU" sz="2800" dirty="0" smtClean="0"/>
              <a:t> </a:t>
            </a:r>
            <a:r>
              <a:rPr lang="en-US" sz="2800" dirty="0" smtClean="0"/>
              <a:t>https</a:t>
            </a:r>
            <a:r>
              <a:rPr lang="en-US" sz="2800" dirty="0"/>
              <a:t>://github.com/mikhirev/brainuino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94549"/>
              </p:ext>
            </p:extLst>
          </p:nvPr>
        </p:nvGraphicFramePr>
        <p:xfrm>
          <a:off x="539552" y="3933056"/>
          <a:ext cx="8208912" cy="21520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4456"/>
                <a:gridCol w="4104456"/>
              </a:tblGrid>
              <a:tr h="7200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800" dirty="0" smtClean="0"/>
                        <a:t>Наличие экрана, позволяющего выводить 2 × 16 символов </a:t>
                      </a:r>
                      <a:r>
                        <a:rPr lang="en-US" sz="1800" dirty="0" smtClean="0"/>
                        <a:t>ASCII</a:t>
                      </a:r>
                      <a:endParaRPr lang="ru-RU" sz="1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Двухцифровой</a:t>
                      </a:r>
                      <a:r>
                        <a:rPr lang="ru-RU" dirty="0" smtClean="0"/>
                        <a:t> </a:t>
                      </a:r>
                      <a:r>
                        <a:rPr lang="ru-RU" dirty="0" err="1" smtClean="0"/>
                        <a:t>семисегментный</a:t>
                      </a:r>
                      <a:r>
                        <a:rPr lang="ru-RU" dirty="0" smtClean="0"/>
                        <a:t> дисплей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/>
                        <a:t>Программное подавление дребезга сигналов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/>
                        <a:t>Аппаратное подавление дребезга сигналов</a:t>
                      </a:r>
                      <a:endParaRPr lang="en-US" dirty="0" smtClean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/>
                        <a:t>Опрос портов с интервалом в 50 </a:t>
                      </a:r>
                      <a:r>
                        <a:rPr lang="ru-RU" sz="1800" dirty="0" err="1" smtClean="0"/>
                        <a:t>мс</a:t>
                      </a:r>
                      <a:endParaRPr lang="ru-RU" sz="1800" dirty="0" smtClean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Обработка нажатия кнопки по аппаратному</a:t>
                      </a:r>
                      <a:r>
                        <a:rPr lang="ru-RU" baseline="0" dirty="0" smtClean="0"/>
                        <a:t> прерыванию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215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36712"/>
            <a:ext cx="9144000" cy="1512168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Турниры, на которых использовался комплекс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3568" y="2420888"/>
            <a:ext cx="7992888" cy="3813056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1800"/>
              </a:spcAft>
              <a:buClr>
                <a:srgbClr val="FF6600"/>
              </a:buClr>
            </a:pPr>
            <a:r>
              <a:rPr lang="ru-RU" sz="2800" dirty="0" smtClean="0"/>
              <a:t>«</a:t>
            </a:r>
            <a:r>
              <a:rPr lang="ru-RU" sz="2800" dirty="0"/>
              <a:t>Мартовский лев» г. </a:t>
            </a:r>
            <a:r>
              <a:rPr lang="ru-RU" sz="2800" dirty="0" smtClean="0"/>
              <a:t>Могилев</a:t>
            </a:r>
            <a:endParaRPr lang="ru-RU" sz="2800" dirty="0"/>
          </a:p>
          <a:p>
            <a:pPr>
              <a:spcAft>
                <a:spcPts val="1800"/>
              </a:spcAft>
              <a:buClr>
                <a:srgbClr val="FF6600"/>
              </a:buClr>
            </a:pPr>
            <a:r>
              <a:rPr lang="ru-RU" sz="2800" dirty="0"/>
              <a:t>«Кубок Победы» г. </a:t>
            </a:r>
            <a:r>
              <a:rPr lang="ru-RU" sz="2800" dirty="0" smtClean="0"/>
              <a:t>Гомель</a:t>
            </a:r>
            <a:endParaRPr lang="ru-RU" sz="2800" dirty="0"/>
          </a:p>
          <a:p>
            <a:pPr>
              <a:spcAft>
                <a:spcPts val="1800"/>
              </a:spcAft>
              <a:buClr>
                <a:srgbClr val="FF6600"/>
              </a:buClr>
            </a:pPr>
            <a:r>
              <a:rPr lang="ru-RU" sz="2800" dirty="0"/>
              <a:t>«Студенческий кубок княгини Ольги» г. </a:t>
            </a:r>
            <a:r>
              <a:rPr lang="ru-RU" sz="2800" dirty="0" smtClean="0"/>
              <a:t>Витебск</a:t>
            </a:r>
            <a:endParaRPr lang="ru-RU" sz="2800" dirty="0"/>
          </a:p>
          <a:p>
            <a:pPr>
              <a:spcAft>
                <a:spcPts val="1800"/>
              </a:spcAft>
              <a:buClr>
                <a:srgbClr val="FF6600"/>
              </a:buClr>
            </a:pPr>
            <a:r>
              <a:rPr lang="ru-RU" sz="2800" dirty="0"/>
              <a:t>Чемпионат Минска по тройкам</a:t>
            </a:r>
          </a:p>
          <a:p>
            <a:pPr>
              <a:spcAft>
                <a:spcPts val="1800"/>
              </a:spcAft>
              <a:buClr>
                <a:srgbClr val="FF6600"/>
              </a:buClr>
            </a:pPr>
            <a:r>
              <a:rPr lang="ru-RU" sz="2800" dirty="0"/>
              <a:t>Чемпионат РБ по интеллектуальным играм среди студентов</a:t>
            </a:r>
          </a:p>
          <a:p>
            <a:pPr>
              <a:spcAft>
                <a:spcPts val="1800"/>
              </a:spcAft>
              <a:buClr>
                <a:srgbClr val="FF6600"/>
              </a:buClr>
            </a:pPr>
            <a:endParaRPr lang="ru-RU" sz="2800" dirty="0" smtClean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859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620688"/>
            <a:ext cx="8640960" cy="2808312"/>
          </a:xfrm>
        </p:spPr>
        <p:txBody>
          <a:bodyPr>
            <a:noAutofit/>
          </a:bodyPr>
          <a:lstStyle/>
          <a:p>
            <a:pPr algn="ctr"/>
            <a:r>
              <a:rPr lang="ru-RU" sz="4200" b="1" spc="-1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ПОРТАТИВНЫЙ АППАРАТНО-ПРОГРАММНЫЙ КОМПЛЕКС НА ПЛАТФОРМЕ </a:t>
            </a:r>
            <a:r>
              <a:rPr lang="en-US" sz="4200" b="1" spc="-1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 </a:t>
            </a:r>
            <a:r>
              <a:rPr lang="ru-RU" sz="4200" b="1" spc="-1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ДЛЯ ПРОВЕДЕНИЯ ИНТЕЛЛЕКТУАЛЬНЫХ ИГР </a:t>
            </a:r>
            <a:endParaRPr lang="en-US" sz="4200" b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7824" y="3789040"/>
            <a:ext cx="3240360" cy="2736304"/>
          </a:xfrm>
        </p:spPr>
        <p:txBody>
          <a:bodyPr>
            <a:noAutofit/>
          </a:bodyPr>
          <a:lstStyle/>
          <a:p>
            <a:pPr>
              <a:buClr>
                <a:srgbClr val="FF6600"/>
              </a:buClr>
            </a:pPr>
            <a:r>
              <a:rPr lang="ru-RU" sz="2800" dirty="0" smtClean="0"/>
              <a:t>Что? Где? Когда?</a:t>
            </a:r>
            <a:endParaRPr lang="en-US" sz="2800" dirty="0" smtClean="0"/>
          </a:p>
          <a:p>
            <a:pPr>
              <a:buClr>
                <a:srgbClr val="FF6600"/>
              </a:buClr>
            </a:pPr>
            <a:r>
              <a:rPr lang="ru-RU" sz="2800" dirty="0" err="1" smtClean="0"/>
              <a:t>Брейн</a:t>
            </a:r>
            <a:r>
              <a:rPr lang="ru-RU" sz="2800" dirty="0" smtClean="0"/>
              <a:t>-ринг</a:t>
            </a:r>
          </a:p>
          <a:p>
            <a:pPr>
              <a:buClr>
                <a:srgbClr val="FF6600"/>
              </a:buClr>
            </a:pPr>
            <a:r>
              <a:rPr lang="ru-RU" sz="2800" dirty="0" smtClean="0"/>
              <a:t>Своя игра</a:t>
            </a:r>
          </a:p>
          <a:p>
            <a:pPr>
              <a:buClr>
                <a:srgbClr val="FF6600"/>
              </a:buClr>
            </a:pPr>
            <a:r>
              <a:rPr lang="ru-RU" sz="2800" dirty="0" smtClean="0"/>
              <a:t>Тройки</a:t>
            </a:r>
          </a:p>
          <a:p>
            <a:pPr>
              <a:buClr>
                <a:srgbClr val="FF6600"/>
              </a:buClr>
            </a:pPr>
            <a:r>
              <a:rPr lang="ru-RU" sz="2800" dirty="0" smtClean="0"/>
              <a:t>Эрудит квартет</a:t>
            </a:r>
            <a:endParaRPr lang="en-US" sz="28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662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2960" y="1052736"/>
            <a:ext cx="6645424" cy="5109200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  <a:buClr>
                <a:srgbClr val="FF6600"/>
              </a:buClr>
            </a:pPr>
            <a:r>
              <a:rPr lang="ru-RU" sz="2800" dirty="0" smtClean="0"/>
              <a:t>Количество строк кода : </a:t>
            </a:r>
            <a:r>
              <a:rPr lang="en-US" sz="2800" dirty="0" smtClean="0"/>
              <a:t>~</a:t>
            </a:r>
            <a:r>
              <a:rPr lang="en-US" sz="2800" dirty="0" smtClean="0"/>
              <a:t>1000</a:t>
            </a:r>
          </a:p>
          <a:p>
            <a:pPr>
              <a:spcAft>
                <a:spcPts val="1800"/>
              </a:spcAft>
              <a:buClr>
                <a:srgbClr val="FF6600"/>
              </a:buClr>
            </a:pPr>
            <a:r>
              <a:rPr lang="ru-RU" sz="2800" dirty="0" smtClean="0"/>
              <a:t>Размер прошивки – 8 Кб</a:t>
            </a:r>
          </a:p>
          <a:p>
            <a:pPr>
              <a:spcAft>
                <a:spcPts val="1800"/>
              </a:spcAft>
              <a:buClr>
                <a:srgbClr val="FF6600"/>
              </a:buClr>
            </a:pPr>
            <a:r>
              <a:rPr lang="ru-RU" sz="2800" dirty="0" smtClean="0"/>
              <a:t>Время на разработку : </a:t>
            </a:r>
            <a:r>
              <a:rPr lang="en-US" sz="2800" dirty="0" smtClean="0"/>
              <a:t>~</a:t>
            </a:r>
            <a:r>
              <a:rPr lang="ru-RU" sz="2800" dirty="0" smtClean="0"/>
              <a:t>200 часов</a:t>
            </a:r>
            <a:endParaRPr lang="en-US" sz="2800" dirty="0" smtClean="0"/>
          </a:p>
          <a:p>
            <a:pPr>
              <a:spcAft>
                <a:spcPts val="1800"/>
              </a:spcAft>
              <a:buClr>
                <a:srgbClr val="FF6600"/>
              </a:buClr>
            </a:pPr>
            <a:r>
              <a:rPr lang="ru-RU" sz="2800" dirty="0" smtClean="0"/>
              <a:t>Лицензия : </a:t>
            </a:r>
            <a:r>
              <a:rPr lang="en-US" sz="2800" dirty="0" smtClean="0"/>
              <a:t>MIT</a:t>
            </a:r>
          </a:p>
          <a:p>
            <a:pPr>
              <a:spcAft>
                <a:spcPts val="1800"/>
              </a:spcAft>
              <a:buClr>
                <a:srgbClr val="FF6600"/>
              </a:buClr>
            </a:pPr>
            <a:r>
              <a:rPr lang="ru-RU" sz="2800" dirty="0" smtClean="0"/>
              <a:t>Ссылка на исходные данные проекта </a:t>
            </a:r>
            <a:r>
              <a:rPr lang="en-US" sz="2800" dirty="0" smtClean="0"/>
              <a:t>https</a:t>
            </a:r>
            <a:r>
              <a:rPr lang="en-US" sz="2800" dirty="0"/>
              <a:t>://</a:t>
            </a:r>
            <a:r>
              <a:rPr lang="en-US" sz="2800" dirty="0" smtClean="0"/>
              <a:t>github.com/Lipotam/PABS</a:t>
            </a:r>
            <a:endParaRPr lang="ru-RU" sz="2800" dirty="0" smtClean="0"/>
          </a:p>
          <a:p>
            <a:pPr>
              <a:spcAft>
                <a:spcPts val="1800"/>
              </a:spcAft>
              <a:buClr>
                <a:srgbClr val="FF6600"/>
              </a:buClr>
            </a:pPr>
            <a:r>
              <a:rPr lang="ru-RU" sz="2800" dirty="0" smtClean="0"/>
              <a:t>Ссылка на альбом с фотографиями </a:t>
            </a:r>
            <a:r>
              <a:rPr lang="en-US" sz="2800" dirty="0"/>
              <a:t>http://</a:t>
            </a:r>
            <a:r>
              <a:rPr lang="en-US" sz="2800" dirty="0" smtClean="0"/>
              <a:t>goo.gl/DtYW9d</a:t>
            </a:r>
            <a:endParaRPr lang="ru-RU" sz="2800" dirty="0" smtClean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73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</p:spPr>
        <p:txBody>
          <a:bodyPr/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Что? Где? Когда?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772816"/>
            <a:ext cx="8928992" cy="4551784"/>
          </a:xfrm>
        </p:spPr>
        <p:txBody>
          <a:bodyPr>
            <a:normAutofit/>
          </a:bodyPr>
          <a:lstStyle/>
          <a:p>
            <a:pPr>
              <a:buClr>
                <a:srgbClr val="FF6600"/>
              </a:buClr>
            </a:pPr>
            <a:r>
              <a:rPr lang="ru-RU" dirty="0" smtClean="0"/>
              <a:t>До 6 человек в команде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60 секунд на обсуждение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Звуковой сигнал за 10 секунд до окончания обсуждения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356992"/>
            <a:ext cx="5461422" cy="30280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45840"/>
            <a:ext cx="9144000" cy="710952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Своя игра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916832"/>
            <a:ext cx="8219256" cy="2520280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До </a:t>
            </a:r>
            <a:r>
              <a:rPr lang="en-US" dirty="0" smtClean="0"/>
              <a:t>5</a:t>
            </a:r>
            <a:r>
              <a:rPr lang="ru-RU" dirty="0" smtClean="0"/>
              <a:t> </a:t>
            </a:r>
            <a:r>
              <a:rPr lang="ru-RU" dirty="0" smtClean="0"/>
              <a:t>игроков/команд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Возможность ответа </a:t>
            </a:r>
            <a:br>
              <a:rPr lang="ru-RU" dirty="0" smtClean="0"/>
            </a:br>
            <a:r>
              <a:rPr lang="ru-RU" dirty="0" smtClean="0"/>
              <a:t>во время чтения вопроса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Блокировка игрока, </a:t>
            </a:r>
            <a:br>
              <a:rPr lang="ru-RU" dirty="0" smtClean="0"/>
            </a:br>
            <a:r>
              <a:rPr lang="ru-RU" dirty="0" smtClean="0"/>
              <a:t>неправильно ответившего </a:t>
            </a:r>
            <a:br>
              <a:rPr lang="ru-RU" dirty="0" smtClean="0"/>
            </a:br>
            <a:r>
              <a:rPr lang="ru-RU" dirty="0" smtClean="0"/>
              <a:t>на вопрос до окончания </a:t>
            </a:r>
            <a:br>
              <a:rPr lang="ru-RU" dirty="0" smtClean="0"/>
            </a:br>
            <a:r>
              <a:rPr lang="ru-RU" dirty="0" smtClean="0"/>
              <a:t>розыгрыша </a:t>
            </a:r>
            <a:r>
              <a:rPr lang="ru-RU" dirty="0" smtClean="0"/>
              <a:t>вопроса</a:t>
            </a:r>
            <a:endParaRPr lang="ru-RU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276872"/>
            <a:ext cx="4288903" cy="32166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969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45840"/>
            <a:ext cx="9144000" cy="638944"/>
          </a:xfrm>
        </p:spPr>
        <p:txBody>
          <a:bodyPr>
            <a:noAutofit/>
          </a:bodyPr>
          <a:lstStyle/>
          <a:p>
            <a:pPr algn="ctr"/>
            <a:r>
              <a:rPr lang="ru-RU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Брейн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-ринг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8064" y="1988840"/>
            <a:ext cx="3816424" cy="4389120"/>
          </a:xfrm>
        </p:spPr>
        <p:txBody>
          <a:bodyPr/>
          <a:lstStyle/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До </a:t>
            </a:r>
            <a:r>
              <a:rPr lang="en-US" dirty="0" smtClean="0"/>
              <a:t>5</a:t>
            </a:r>
            <a:r>
              <a:rPr lang="ru-RU" dirty="0" smtClean="0"/>
              <a:t> </a:t>
            </a:r>
            <a:r>
              <a:rPr lang="ru-RU" dirty="0" smtClean="0"/>
              <a:t>команд</a:t>
            </a:r>
          </a:p>
          <a:p>
            <a:pPr lvl="0">
              <a:spcAft>
                <a:spcPts val="1200"/>
              </a:spcAft>
              <a:buClr>
                <a:srgbClr val="FF6600"/>
              </a:buClr>
            </a:pPr>
            <a:r>
              <a:rPr lang="ru-RU" dirty="0">
                <a:solidFill>
                  <a:prstClr val="white"/>
                </a:solidFill>
              </a:rPr>
              <a:t>Блокировка команды, неправильно ответившей на вопрос до окончания розыгрыша вопроса</a:t>
            </a:r>
          </a:p>
          <a:p>
            <a:pPr lvl="0">
              <a:spcAft>
                <a:spcPts val="1200"/>
              </a:spcAft>
              <a:buClr>
                <a:srgbClr val="FF6600"/>
              </a:buClr>
            </a:pPr>
            <a:r>
              <a:rPr lang="ru-RU" dirty="0">
                <a:solidFill>
                  <a:prstClr val="white"/>
                </a:solidFill>
              </a:rPr>
              <a:t>Фиксация фальстарта</a:t>
            </a:r>
            <a:endParaRPr lang="ru-RU" dirty="0"/>
          </a:p>
          <a:p>
            <a:pPr>
              <a:spcAft>
                <a:spcPts val="1200"/>
              </a:spcAft>
              <a:buClr>
                <a:srgbClr val="FF6600"/>
              </a:buClr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86" y="1844824"/>
            <a:ext cx="4770178" cy="2622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090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00808"/>
            <a:ext cx="9144000" cy="722344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Основные возможности </a:t>
            </a:r>
            <a:b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системы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27568"/>
            <a:ext cx="8229600" cy="3509744"/>
          </a:xfrm>
        </p:spPr>
        <p:txBody>
          <a:bodyPr/>
          <a:lstStyle/>
          <a:p>
            <a:pPr>
              <a:buClr>
                <a:srgbClr val="FF6600"/>
              </a:buClr>
            </a:pPr>
            <a:r>
              <a:rPr lang="ru-RU" dirty="0" smtClean="0"/>
              <a:t>До 5 игроков/команд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Звуковое сопровождение событий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Отображение  цифровой информации на дисплее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Питание от порта </a:t>
            </a:r>
            <a:r>
              <a:rPr lang="en-US" dirty="0" smtClean="0"/>
              <a:t>Mini USB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Питание </a:t>
            </a:r>
            <a:r>
              <a:rPr lang="ru-RU" dirty="0"/>
              <a:t>7</a:t>
            </a:r>
            <a:r>
              <a:rPr lang="ru-RU" dirty="0" smtClean="0"/>
              <a:t>-12 вольт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Вывод информации через </a:t>
            </a:r>
            <a:r>
              <a:rPr lang="en-US" dirty="0" smtClean="0"/>
              <a:t>Serial Port</a:t>
            </a:r>
            <a:endParaRPr lang="ru-RU" dirty="0" smtClean="0"/>
          </a:p>
          <a:p>
            <a:pPr>
              <a:buClr>
                <a:srgbClr val="FF6600"/>
              </a:buClr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737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650336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Платформа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326208"/>
            <a:ext cx="2880320" cy="2534840"/>
          </a:xfrm>
        </p:spPr>
      </p:pic>
      <p:sp>
        <p:nvSpPr>
          <p:cNvPr id="4" name="TextBox 3"/>
          <p:cNvSpPr txBox="1"/>
          <p:nvPr/>
        </p:nvSpPr>
        <p:spPr>
          <a:xfrm>
            <a:off x="395536" y="1682805"/>
            <a:ext cx="31683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rgbClr val="FF6600"/>
                </a:solidFill>
              </a:rPr>
              <a:t>Arduino</a:t>
            </a:r>
            <a:r>
              <a:rPr lang="en-US" sz="2800" b="1" dirty="0" smtClean="0"/>
              <a:t> </a:t>
            </a:r>
            <a:r>
              <a:rPr lang="ru-RU" sz="2800" b="1" dirty="0" smtClean="0"/>
              <a:t/>
            </a:r>
            <a:br>
              <a:rPr lang="ru-RU" sz="2800" b="1" dirty="0" smtClean="0"/>
            </a:br>
            <a:r>
              <a:rPr lang="en-US" sz="2800" b="1" dirty="0" smtClean="0"/>
              <a:t>Nano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788024" y="1754813"/>
            <a:ext cx="33843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rgbClr val="FF6600"/>
                </a:solidFill>
              </a:rPr>
              <a:t>Arduino</a:t>
            </a:r>
            <a:r>
              <a:rPr lang="en-US" sz="2800" b="1" dirty="0" smtClean="0"/>
              <a:t> </a:t>
            </a:r>
            <a:r>
              <a:rPr lang="ru-RU" sz="2800" b="1" dirty="0" smtClean="0"/>
              <a:t/>
            </a:r>
            <a:br>
              <a:rPr lang="ru-RU" sz="2800" b="1" dirty="0" smtClean="0"/>
            </a:br>
            <a:r>
              <a:rPr lang="en-US" sz="2800" b="1" dirty="0" smtClean="0"/>
              <a:t>Uno</a:t>
            </a:r>
            <a:endParaRPr lang="en-US" sz="2800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076056" y="1988840"/>
            <a:ext cx="3394720" cy="43891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004048" y="1982868"/>
            <a:ext cx="3394720" cy="43891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527" y="1604243"/>
            <a:ext cx="2746401" cy="2184797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487602"/>
              </p:ext>
            </p:extLst>
          </p:nvPr>
        </p:nvGraphicFramePr>
        <p:xfrm>
          <a:off x="313430" y="4040171"/>
          <a:ext cx="8579050" cy="248517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662297"/>
                <a:gridCol w="4916753"/>
              </a:tblGrid>
              <a:tr h="252124">
                <a:tc>
                  <a:txBody>
                    <a:bodyPr/>
                    <a:lstStyle/>
                    <a:p>
                      <a:r>
                        <a:rPr lang="ru-RU" sz="1400" dirty="0"/>
                        <a:t>Микроконтроллер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ATmega328</a:t>
                      </a:r>
                      <a:endParaRPr lang="en-US" sz="1400" dirty="0"/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ru-RU" sz="1400" dirty="0"/>
                        <a:t>Рабочее напряжение (логическая уровень)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5 В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ru-RU" sz="1400" dirty="0"/>
                        <a:t>Входное напряжение (рекомендуемое)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7-12 В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309413">
                <a:tc>
                  <a:txBody>
                    <a:bodyPr/>
                    <a:lstStyle/>
                    <a:p>
                      <a:r>
                        <a:rPr lang="ru-RU" sz="1400" dirty="0"/>
                        <a:t>Цифровые Входы/Выходы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14 (6 из которых могут использоваться как выходы ШИМ)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176110">
                <a:tc>
                  <a:txBody>
                    <a:bodyPr/>
                    <a:lstStyle/>
                    <a:p>
                      <a:r>
                        <a:rPr lang="ru-RU" sz="1400" dirty="0"/>
                        <a:t>Аналоговые входы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8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ru-RU" sz="1400" dirty="0"/>
                        <a:t>Постоянный ток через вход/выход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40 мА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36296">
                <a:tc>
                  <a:txBody>
                    <a:bodyPr/>
                    <a:lstStyle/>
                    <a:p>
                      <a:r>
                        <a:rPr lang="ru-RU" sz="1400" dirty="0" err="1"/>
                        <a:t>Флеш</a:t>
                      </a:r>
                      <a:r>
                        <a:rPr lang="ru-RU" sz="1400" dirty="0"/>
                        <a:t>-память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32 </a:t>
                      </a:r>
                      <a:r>
                        <a:rPr lang="ru-RU" sz="1400" dirty="0"/>
                        <a:t>Кб </a:t>
                      </a:r>
                      <a:r>
                        <a:rPr lang="ru-RU" sz="1400" dirty="0" smtClean="0"/>
                        <a:t>при </a:t>
                      </a:r>
                      <a:r>
                        <a:rPr lang="ru-RU" sz="1400" dirty="0"/>
                        <a:t>этом 2 Кб используются для загрузчика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ru-RU" sz="1400"/>
                        <a:t>ОЗУ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2 Кб</a:t>
                      </a:r>
                      <a:endParaRPr lang="en-US" sz="1400" dirty="0"/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en-US" sz="1400"/>
                        <a:t>EEPROM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1 Кб</a:t>
                      </a:r>
                      <a:endParaRPr lang="en-US" sz="1400" dirty="0"/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176110">
                <a:tc>
                  <a:txBody>
                    <a:bodyPr/>
                    <a:lstStyle/>
                    <a:p>
                      <a:r>
                        <a:rPr lang="ru-RU" sz="1400" dirty="0"/>
                        <a:t>Тактовая частота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16 МГц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407286"/>
              </p:ext>
            </p:extLst>
          </p:nvPr>
        </p:nvGraphicFramePr>
        <p:xfrm>
          <a:off x="323528" y="3573016"/>
          <a:ext cx="8615352" cy="274320"/>
        </p:xfrm>
        <a:graphic>
          <a:graphicData uri="http://schemas.openxmlformats.org/drawingml/2006/table">
            <a:tbl>
              <a:tblPr/>
              <a:tblGrid>
                <a:gridCol w="2350655"/>
                <a:gridCol w="3121953"/>
                <a:gridCol w="3142744"/>
              </a:tblGrid>
              <a:tr h="202312">
                <a:tc>
                  <a:txBody>
                    <a:bodyPr/>
                    <a:lstStyle/>
                    <a:p>
                      <a:r>
                        <a:rPr kumimoji="0"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Размеры</a:t>
                      </a:r>
                    </a:p>
                  </a:txBody>
                  <a:tcPr marL="3600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1.85 </a:t>
                      </a:r>
                      <a:r>
                        <a:rPr kumimoji="0" lang="ru-RU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× </a:t>
                      </a:r>
                      <a:r>
                        <a:rPr kumimoji="0"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4.2 см</a:t>
                      </a:r>
                    </a:p>
                  </a:txBody>
                  <a:tcPr marL="3600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</a:t>
                      </a:r>
                      <a:r>
                        <a:rPr kumimoji="0" lang="ru-RU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kumimoji="0" lang="ru-RU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×</a:t>
                      </a:r>
                      <a:r>
                        <a:rPr kumimoji="0" lang="ru-RU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6</a:t>
                      </a:r>
                      <a:r>
                        <a:rPr kumimoji="0"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ru-RU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 см</a:t>
                      </a:r>
                      <a:endParaRPr kumimoji="0"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343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52736"/>
            <a:ext cx="9144000" cy="1368152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Функциональная схема устройства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8867680"/>
              </p:ext>
            </p:extLst>
          </p:nvPr>
        </p:nvGraphicFramePr>
        <p:xfrm>
          <a:off x="2123728" y="2348880"/>
          <a:ext cx="5472608" cy="4298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4" name="Visio" r:id="rId4" imgW="4193261" imgH="3779340" progId="Visio.Drawing.11">
                  <p:embed/>
                </p:oleObj>
              </mc:Choice>
              <mc:Fallback>
                <p:oleObj name="Visio" r:id="rId4" imgW="4193261" imgH="377934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2348880"/>
                        <a:ext cx="5472608" cy="429887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952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0648"/>
            <a:ext cx="9144000" cy="650336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Схема подключения устройств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D:\OwnProjects\PABS\documents\principal shem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2" y="1052736"/>
            <a:ext cx="8922864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74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0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2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3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4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5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6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7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8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9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3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4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5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6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7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8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9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856</TotalTime>
  <Words>429</Words>
  <Application>Microsoft Office PowerPoint</Application>
  <PresentationFormat>Экран (4:3)</PresentationFormat>
  <Paragraphs>125</Paragraphs>
  <Slides>20</Slides>
  <Notes>3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2" baseType="lpstr">
      <vt:lpstr>Flow</vt:lpstr>
      <vt:lpstr>Visio</vt:lpstr>
      <vt:lpstr>Portable Arduino Brain System</vt:lpstr>
      <vt:lpstr>ПОРТАТИВНЫЙ АППАРАТНО-ПРОГРАММНЫЙ КОМПЛЕКС НА ПЛАТФОРМЕ ARDUINO ДЛЯ ПРОВЕДЕНИЯ ИНТЕЛЛЕКТУАЛЬНЫХ ИГР </vt:lpstr>
      <vt:lpstr>Что? Где? Когда?</vt:lpstr>
      <vt:lpstr>Своя игра</vt:lpstr>
      <vt:lpstr>Брейн-ринг</vt:lpstr>
      <vt:lpstr>Основные возможности  системы</vt:lpstr>
      <vt:lpstr>Платформа Arduino</vt:lpstr>
      <vt:lpstr>Функциональная схема устройства</vt:lpstr>
      <vt:lpstr>Схема подключения устройств</vt:lpstr>
      <vt:lpstr>Пульты игроков</vt:lpstr>
      <vt:lpstr>Соединительный кабель</vt:lpstr>
      <vt:lpstr>Двухсегментный цифровой дисплей</vt:lpstr>
      <vt:lpstr>Светодиодный индикатор активного игрока</vt:lpstr>
      <vt:lpstr>Альфа-тестирование системы</vt:lpstr>
      <vt:lpstr>Бета-тестирование</vt:lpstr>
      <vt:lpstr>Сравнение с аппаратным аналогом</vt:lpstr>
      <vt:lpstr>Сравнение с аппаратным аналогом</vt:lpstr>
      <vt:lpstr>Сравнение с программным аналогом</vt:lpstr>
      <vt:lpstr>Турниры, на которых использовался комплекс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Portable Arduino Brain System</dc:title>
  <dc:creator>Ponkratov, Artyom</dc:creator>
  <cp:lastModifiedBy>Lipotam</cp:lastModifiedBy>
  <cp:revision>74</cp:revision>
  <dcterms:created xsi:type="dcterms:W3CDTF">2015-03-04T08:58:30Z</dcterms:created>
  <dcterms:modified xsi:type="dcterms:W3CDTF">2015-05-17T10:28:09Z</dcterms:modified>
</cp:coreProperties>
</file>